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5" r:id="rId3"/>
    <p:sldId id="259" r:id="rId4"/>
    <p:sldId id="257" r:id="rId5"/>
    <p:sldId id="258" r:id="rId6"/>
    <p:sldId id="260" r:id="rId7"/>
    <p:sldId id="263" r:id="rId8"/>
    <p:sldId id="266" r:id="rId9"/>
    <p:sldId id="261" r:id="rId10"/>
    <p:sldId id="262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10" autoAdjust="0"/>
    <p:restoredTop sz="94660"/>
  </p:normalViewPr>
  <p:slideViewPr>
    <p:cSldViewPr>
      <p:cViewPr varScale="1">
        <p:scale>
          <a:sx n="82" d="100"/>
          <a:sy n="82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EB191-C4C6-4822-B022-CFFC1EF937F3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77E3A-6FEE-40DD-A014-D9EBC02C58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start by listing your kids high to low, keep groups until December, kids sit with partners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77E3A-6FEE-40DD-A014-D9EBC02C585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DE74EF-8806-450D-8368-1982D8554D0F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5F89BC-7EB9-426C-92E3-B190209BB4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bumreading.com/files/BLOOMS_BUCKS_2012_KBum2.pdf" TargetMode="External"/><Relationship Id="rId2" Type="http://schemas.openxmlformats.org/officeDocument/2006/relationships/hyperlink" Target="http://www.kbumreading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bumreading.com/AnchorCharts.html" TargetMode="External"/><Relationship Id="rId4" Type="http://schemas.openxmlformats.org/officeDocument/2006/relationships/hyperlink" Target="http://www.kbumreading.com/thinkclouds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Hk28DFxLb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3oBu6pgh7k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earn “accomplished ratings” on the </a:t>
            </a:r>
            <a:r>
              <a:rPr lang="en-US" dirty="0" err="1" smtClean="0"/>
              <a:t>ncees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Reida</a:t>
            </a:r>
            <a:r>
              <a:rPr lang="en-US" dirty="0" smtClean="0"/>
              <a:t> Roberts, Principal, Bladen Lakes Primary School</a:t>
            </a:r>
            <a:endParaRPr lang="en-US" dirty="0"/>
          </a:p>
        </p:txBody>
      </p:sp>
      <p:pic>
        <p:nvPicPr>
          <p:cNvPr id="5" name="Picture 4" descr="frame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99" y="156472"/>
            <a:ext cx="5580367" cy="411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Element </a:t>
            </a:r>
            <a:r>
              <a:rPr lang="en-US" sz="1800" dirty="0" err="1" smtClean="0"/>
              <a:t>IVf</a:t>
            </a:r>
            <a:r>
              <a:rPr lang="en-US" sz="1800" dirty="0" smtClean="0"/>
              <a:t>. Teachers </a:t>
            </a:r>
            <a:r>
              <a:rPr lang="en-US" sz="1800" dirty="0" smtClean="0"/>
              <a:t>help students work in teams and develop </a:t>
            </a:r>
            <a:r>
              <a:rPr lang="en-US" sz="1800" dirty="0" smtClean="0"/>
              <a:t>leadership qualities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Encourages students to</a:t>
            </a:r>
          </a:p>
          <a:p>
            <a:pPr>
              <a:buNone/>
            </a:pPr>
            <a:r>
              <a:rPr lang="en-US" dirty="0" smtClean="0"/>
              <a:t>create and manage </a:t>
            </a:r>
          </a:p>
          <a:p>
            <a:pPr>
              <a:buNone/>
            </a:pPr>
            <a:r>
              <a:rPr lang="en-US" dirty="0" smtClean="0"/>
              <a:t>learning teams.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Shoulder buddies</a:t>
            </a:r>
          </a:p>
          <a:p>
            <a:r>
              <a:rPr lang="en-US" dirty="0" smtClean="0"/>
              <a:t>Table partners</a:t>
            </a:r>
          </a:p>
          <a:p>
            <a:r>
              <a:rPr lang="en-US" dirty="0" smtClean="0"/>
              <a:t>Part of every lesson!</a:t>
            </a:r>
          </a:p>
          <a:p>
            <a:r>
              <a:rPr lang="en-US" b="1" dirty="0" smtClean="0"/>
              <a:t>Group kids </a:t>
            </a:r>
            <a:r>
              <a:rPr lang="en-US" b="1" dirty="0" smtClean="0"/>
              <a:t>high </a:t>
            </a:r>
            <a:r>
              <a:rPr lang="en-US" b="1" dirty="0" smtClean="0"/>
              <a:t>to medium high, low to medium </a:t>
            </a:r>
            <a:r>
              <a:rPr lang="en-US" b="1" dirty="0" smtClean="0"/>
              <a:t>low (don't </a:t>
            </a:r>
            <a:r>
              <a:rPr lang="en-US" b="1" dirty="0" smtClean="0"/>
              <a:t>group high to </a:t>
            </a:r>
            <a:r>
              <a:rPr lang="en-US" b="1" dirty="0" smtClean="0"/>
              <a:t>low)</a:t>
            </a:r>
          </a:p>
          <a:p>
            <a:r>
              <a:rPr lang="en-US" b="1" dirty="0" smtClean="0"/>
              <a:t>Collaborative conversation EVERY DAY</a:t>
            </a:r>
          </a:p>
          <a:p>
            <a:r>
              <a:rPr lang="en-US" b="1" dirty="0" smtClean="0"/>
              <a:t>Not turn and talk, collaboration means clarify and build on ideas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Kathy </a:t>
            </a:r>
            <a:r>
              <a:rPr lang="en-US" dirty="0" err="1" smtClean="0"/>
              <a:t>bumgardner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http://www.kbumreading.com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Blooms Taxonomy Bucks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www.kbumreading.com/files/BLOOMS_BUCKS_2012_KBum2.pdf</a:t>
            </a:r>
            <a:endParaRPr lang="en-US" dirty="0" smtClean="0"/>
          </a:p>
          <a:p>
            <a:r>
              <a:rPr lang="en-US" dirty="0" smtClean="0"/>
              <a:t>Think Clouds 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www.kbumreading.com/thinkclouds.html</a:t>
            </a:r>
            <a:endParaRPr lang="en-US" dirty="0" smtClean="0"/>
          </a:p>
          <a:p>
            <a:r>
              <a:rPr lang="en-US" dirty="0" smtClean="0"/>
              <a:t>Anchor Charts</a:t>
            </a:r>
          </a:p>
          <a:p>
            <a:pPr>
              <a:buNone/>
            </a:pPr>
            <a:r>
              <a:rPr lang="en-US" dirty="0" smtClean="0">
                <a:hlinkClick r:id="rId5"/>
              </a:rPr>
              <a:t>http://www.kbumreading.com/AnchorCharts.html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br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699" y="1295400"/>
            <a:ext cx="7594601" cy="426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0400" y="5562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The 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u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533400"/>
            <a:ext cx="6303390" cy="47214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5638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The Nurse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accomplished rating means…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“Teacher </a:t>
            </a:r>
            <a:r>
              <a:rPr lang="en-US" dirty="0" smtClean="0"/>
              <a:t>exceeded basic competence on standard(s) of performance most of the time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Key word: EXCEEDED (went over and above the job description, did more than any teacher has ever done, surprised his/her peers/principal)</a:t>
            </a:r>
          </a:p>
          <a:p>
            <a:r>
              <a:rPr lang="en-US" dirty="0" smtClean="0"/>
              <a:t>Key word:  Most of the time (five days per week, the day before a holiday, when he/she didn’t feel her best, when he/she had something going on at home)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Ia. Teachers lead in their classrooms.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Communicates to </a:t>
            </a:r>
          </a:p>
          <a:p>
            <a:pPr>
              <a:buNone/>
            </a:pPr>
            <a:r>
              <a:rPr lang="en-US" dirty="0" smtClean="0"/>
              <a:t>students the vision of </a:t>
            </a:r>
          </a:p>
          <a:p>
            <a:pPr>
              <a:buNone/>
            </a:pPr>
            <a:r>
              <a:rPr lang="en-US" dirty="0" smtClean="0"/>
              <a:t>being </a:t>
            </a:r>
            <a:r>
              <a:rPr lang="en-US" dirty="0" smtClean="0"/>
              <a:t>prepared for </a:t>
            </a:r>
            <a:r>
              <a:rPr lang="en-US" dirty="0" smtClean="0"/>
              <a:t>life </a:t>
            </a:r>
          </a:p>
          <a:p>
            <a:pPr>
              <a:buNone/>
            </a:pPr>
            <a:r>
              <a:rPr lang="en-US" dirty="0" smtClean="0"/>
              <a:t>in the 21st century.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Kids know how to find evidence in text</a:t>
            </a:r>
          </a:p>
          <a:p>
            <a:r>
              <a:rPr lang="en-US" dirty="0" smtClean="0"/>
              <a:t>Emphasis on informational text</a:t>
            </a:r>
          </a:p>
          <a:p>
            <a:r>
              <a:rPr lang="en-US" dirty="0" smtClean="0"/>
              <a:t>Writing is part of everything! (less narrative)</a:t>
            </a:r>
          </a:p>
          <a:p>
            <a:r>
              <a:rPr lang="en-US" dirty="0" smtClean="0"/>
              <a:t>Read for 20 minutes in school—practice reading!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Ia. Teachers lead in their classrooms.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Evaluates student </a:t>
            </a:r>
          </a:p>
          <a:p>
            <a:pPr>
              <a:buNone/>
            </a:pPr>
            <a:r>
              <a:rPr lang="en-US" dirty="0" smtClean="0"/>
              <a:t>progress using a variety </a:t>
            </a:r>
          </a:p>
          <a:p>
            <a:pPr>
              <a:buNone/>
            </a:pPr>
            <a:r>
              <a:rPr lang="en-US" dirty="0" smtClean="0"/>
              <a:t>of assessment </a:t>
            </a:r>
            <a:r>
              <a:rPr lang="en-US" dirty="0" smtClean="0"/>
              <a:t>data.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Grading is about QUALITY not QUANTITY</a:t>
            </a:r>
          </a:p>
          <a:p>
            <a:r>
              <a:rPr lang="en-US" b="1" dirty="0" smtClean="0"/>
              <a:t>Textual evidence sentence </a:t>
            </a:r>
          </a:p>
          <a:p>
            <a:r>
              <a:rPr lang="en-US" b="1" dirty="0" smtClean="0"/>
              <a:t>starters</a:t>
            </a:r>
          </a:p>
          <a:p>
            <a:pPr lvl="1"/>
            <a:r>
              <a:rPr lang="en-US" b="1" dirty="0" smtClean="0"/>
              <a:t>On page -- it said....</a:t>
            </a:r>
          </a:p>
          <a:p>
            <a:pPr lvl="1"/>
            <a:r>
              <a:rPr lang="en-US" b="1" dirty="0" smtClean="0"/>
              <a:t>The author wrote...</a:t>
            </a:r>
          </a:p>
          <a:p>
            <a:pPr lvl="1"/>
            <a:r>
              <a:rPr lang="en-US" b="1" dirty="0" smtClean="0"/>
              <a:t>The graphic showed...</a:t>
            </a:r>
          </a:p>
          <a:p>
            <a:pPr lvl="1"/>
            <a:r>
              <a:rPr lang="en-US" b="1" dirty="0" smtClean="0"/>
              <a:t>An example is...</a:t>
            </a:r>
          </a:p>
          <a:p>
            <a:pPr lvl="1"/>
            <a:r>
              <a:rPr lang="en-US" b="1" dirty="0" smtClean="0"/>
              <a:t>In the text it said...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Your data notebook rocks!  Impress me.  </a:t>
            </a:r>
          </a:p>
          <a:p>
            <a:r>
              <a:rPr lang="en-US" dirty="0" smtClean="0"/>
              <a:t>You can talk about how your students are doing in specific and general terms</a:t>
            </a:r>
          </a:p>
          <a:p>
            <a:r>
              <a:rPr lang="en-US" dirty="0" smtClean="0"/>
              <a:t>Literacy logs</a:t>
            </a:r>
          </a:p>
          <a:p>
            <a:r>
              <a:rPr lang="en-US" dirty="0" smtClean="0"/>
              <a:t>Reading </a:t>
            </a:r>
            <a:r>
              <a:rPr lang="en-US" dirty="0" smtClean="0"/>
              <a:t> </a:t>
            </a:r>
            <a:r>
              <a:rPr lang="en-US" dirty="0" smtClean="0"/>
              <a:t>codes</a:t>
            </a:r>
          </a:p>
          <a:p>
            <a:r>
              <a:rPr lang="en-US" b="1" dirty="0" smtClean="0"/>
              <a:t>Zip lock bag with books inside, labeled with kid's name</a:t>
            </a:r>
          </a:p>
          <a:p>
            <a:r>
              <a:rPr lang="en-US" b="1" dirty="0" smtClean="0"/>
              <a:t>File folder with red dot and green dot on inside, routine is lay out folder, finished books are on red, they see "time to reread" in green</a:t>
            </a:r>
          </a:p>
          <a:p>
            <a:r>
              <a:rPr lang="en-US" b="1" dirty="0" smtClean="0"/>
              <a:t>Reading codes in sticky notes to share during collaborative time</a:t>
            </a:r>
          </a:p>
          <a:p>
            <a:r>
              <a:rPr lang="en-US" b="1" dirty="0" smtClean="0"/>
              <a:t>Tell kids who goes first, one goes and one listens then trade</a:t>
            </a:r>
          </a:p>
          <a:p>
            <a:r>
              <a:rPr lang="en-US" b="1" dirty="0" smtClean="0"/>
              <a:t>Use cereal box to house books for each </a:t>
            </a:r>
            <a:r>
              <a:rPr lang="en-US" b="1" dirty="0" smtClean="0"/>
              <a:t>kid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Ia. Teachers lead in their classrooms.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Creates </a:t>
            </a:r>
            <a:r>
              <a:rPr lang="en-US" dirty="0" smtClean="0"/>
              <a:t>a classroom </a:t>
            </a:r>
          </a:p>
          <a:p>
            <a:pPr>
              <a:buNone/>
            </a:pPr>
            <a:r>
              <a:rPr lang="en-US" dirty="0" smtClean="0"/>
              <a:t>culture that empowers </a:t>
            </a:r>
          </a:p>
          <a:p>
            <a:pPr>
              <a:buNone/>
            </a:pPr>
            <a:r>
              <a:rPr lang="en-US" dirty="0" smtClean="0"/>
              <a:t>students to collaborate.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Student photos are everywhere!</a:t>
            </a:r>
            <a:r>
              <a:rPr lang="en-US" dirty="0" smtClean="0"/>
              <a:t> </a:t>
            </a:r>
            <a:r>
              <a:rPr lang="en-US" dirty="0" smtClean="0"/>
              <a:t>(charts, magnet boards, graphic organizers, word walls)</a:t>
            </a:r>
          </a:p>
          <a:p>
            <a:r>
              <a:rPr lang="en-US" dirty="0" smtClean="0"/>
              <a:t>Students like to read books they write!</a:t>
            </a:r>
          </a:p>
          <a:p>
            <a:r>
              <a:rPr lang="en-US" b="1" dirty="0" smtClean="0"/>
              <a:t>FAST (analyzing character)</a:t>
            </a:r>
          </a:p>
          <a:p>
            <a:pPr lvl="1"/>
            <a:r>
              <a:rPr lang="en-US" b="1" dirty="0" smtClean="0"/>
              <a:t>Feeling</a:t>
            </a:r>
          </a:p>
          <a:p>
            <a:pPr lvl="1"/>
            <a:r>
              <a:rPr lang="en-US" b="1" dirty="0" smtClean="0"/>
              <a:t>Acting</a:t>
            </a:r>
          </a:p>
          <a:p>
            <a:pPr lvl="1"/>
            <a:r>
              <a:rPr lang="en-US" b="1" dirty="0" smtClean="0"/>
              <a:t>Saying</a:t>
            </a:r>
          </a:p>
          <a:p>
            <a:pPr lvl="1"/>
            <a:r>
              <a:rPr lang="en-US" b="1" dirty="0" smtClean="0"/>
              <a:t>Tell how the character is described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IVA. Creates </a:t>
            </a:r>
            <a:r>
              <a:rPr lang="en-US" dirty="0" smtClean="0"/>
              <a:t>a classroom </a:t>
            </a:r>
            <a:r>
              <a:rPr lang="en-US" dirty="0" smtClean="0"/>
              <a:t>culture </a:t>
            </a:r>
            <a:r>
              <a:rPr lang="en-US" dirty="0" smtClean="0"/>
              <a:t>that empowers </a:t>
            </a:r>
            <a:r>
              <a:rPr lang="en-US" dirty="0" smtClean="0"/>
              <a:t>students </a:t>
            </a:r>
            <a:r>
              <a:rPr lang="en-US" dirty="0" smtClean="0"/>
              <a:t>to collaborate.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Identifies </a:t>
            </a:r>
            <a:r>
              <a:rPr lang="en-US" dirty="0" smtClean="0"/>
              <a:t>appropriate developmental levels </a:t>
            </a:r>
            <a:r>
              <a:rPr lang="en-US" dirty="0" smtClean="0"/>
              <a:t>of students </a:t>
            </a:r>
            <a:r>
              <a:rPr lang="en-US" dirty="0" smtClean="0"/>
              <a:t>and consistently and appropriately differentiates instruction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Scaffolding not rescuing</a:t>
            </a:r>
          </a:p>
          <a:p>
            <a:r>
              <a:rPr lang="en-US" dirty="0" smtClean="0"/>
              <a:t>Self directed reading</a:t>
            </a:r>
          </a:p>
          <a:p>
            <a:r>
              <a:rPr lang="en-US" dirty="0" smtClean="0"/>
              <a:t>You have a chart posted explaining the difference between real readers/fake readers and sailboat readers/submarine readers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IVA. Creates </a:t>
            </a:r>
            <a:r>
              <a:rPr lang="en-US" dirty="0" smtClean="0"/>
              <a:t>a classroom </a:t>
            </a:r>
            <a:r>
              <a:rPr lang="en-US" dirty="0" smtClean="0"/>
              <a:t>culture </a:t>
            </a:r>
            <a:r>
              <a:rPr lang="en-US" dirty="0" smtClean="0"/>
              <a:t>that empowers </a:t>
            </a:r>
            <a:r>
              <a:rPr lang="en-US" dirty="0" smtClean="0"/>
              <a:t>students </a:t>
            </a:r>
            <a:r>
              <a:rPr lang="en-US" dirty="0" smtClean="0"/>
              <a:t>to collaborate.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Reviews and uses </a:t>
            </a:r>
            <a:r>
              <a:rPr lang="en-US" dirty="0" smtClean="0"/>
              <a:t>alternative </a:t>
            </a:r>
            <a:r>
              <a:rPr lang="en-US" dirty="0" smtClean="0"/>
              <a:t>resources or </a:t>
            </a:r>
            <a:r>
              <a:rPr lang="en-US" dirty="0" smtClean="0"/>
              <a:t>adapts </a:t>
            </a:r>
            <a:r>
              <a:rPr lang="en-US" dirty="0" smtClean="0"/>
              <a:t>existing </a:t>
            </a:r>
            <a:r>
              <a:rPr lang="en-US" dirty="0" smtClean="0"/>
              <a:t>resources </a:t>
            </a:r>
            <a:r>
              <a:rPr lang="en-US" dirty="0" smtClean="0"/>
              <a:t>to take </a:t>
            </a:r>
            <a:r>
              <a:rPr lang="en-US" dirty="0" smtClean="0"/>
              <a:t>advantage </a:t>
            </a:r>
            <a:r>
              <a:rPr lang="en-US" dirty="0" smtClean="0"/>
              <a:t>of student </a:t>
            </a:r>
            <a:r>
              <a:rPr lang="en-US" dirty="0" smtClean="0"/>
              <a:t>strengths </a:t>
            </a:r>
            <a:r>
              <a:rPr lang="en-US" dirty="0" smtClean="0"/>
              <a:t>or address </a:t>
            </a:r>
            <a:r>
              <a:rPr lang="en-US" dirty="0" smtClean="0"/>
              <a:t>weaknesses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Students say at some point in every lesson “I made a connection with…”</a:t>
            </a:r>
          </a:p>
          <a:p>
            <a:r>
              <a:rPr lang="en-US" b="1" dirty="0" smtClean="0"/>
              <a:t>Look at kid's writing and ask "what can this kid do?"</a:t>
            </a:r>
          </a:p>
          <a:p>
            <a:pPr lvl="1"/>
            <a:r>
              <a:rPr lang="en-US" b="1" dirty="0" smtClean="0"/>
              <a:t>Complete thoughts</a:t>
            </a:r>
          </a:p>
          <a:p>
            <a:pPr lvl="1"/>
            <a:r>
              <a:rPr lang="en-US" b="1" dirty="0" smtClean="0"/>
              <a:t>Spelling</a:t>
            </a:r>
          </a:p>
          <a:p>
            <a:pPr lvl="1"/>
            <a:r>
              <a:rPr lang="en-US" b="1" dirty="0" smtClean="0"/>
              <a:t>Spacing</a:t>
            </a:r>
          </a:p>
          <a:p>
            <a:pPr lvl="1"/>
            <a:r>
              <a:rPr lang="en-US" b="1" dirty="0" smtClean="0"/>
              <a:t>High frequency words</a:t>
            </a:r>
          </a:p>
          <a:p>
            <a:pPr lvl="1"/>
            <a:r>
              <a:rPr lang="en-US" b="1" dirty="0" smtClean="0"/>
              <a:t>Details in picture</a:t>
            </a:r>
          </a:p>
          <a:p>
            <a:pPr lvl="1"/>
            <a:r>
              <a:rPr lang="en-US" b="1" dirty="0" smtClean="0"/>
              <a:t>How kid connects to the book, prior experiences</a:t>
            </a:r>
          </a:p>
          <a:p>
            <a:pPr lvl="1"/>
            <a:r>
              <a:rPr lang="en-US" b="1" dirty="0" smtClean="0"/>
              <a:t>How bright?  How articulate?</a:t>
            </a:r>
          </a:p>
          <a:p>
            <a:r>
              <a:rPr lang="en-US" b="1" dirty="0" smtClean="0"/>
              <a:t>Look at writing and see what kid knows about reading </a:t>
            </a:r>
            <a:endParaRPr lang="en-US" b="1" dirty="0" smtClean="0"/>
          </a:p>
          <a:p>
            <a:pPr lvl="1"/>
            <a:r>
              <a:rPr lang="en-US" b="1" dirty="0" smtClean="0"/>
              <a:t>Re read re read re read, </a:t>
            </a:r>
            <a:endParaRPr lang="en-US" b="1" dirty="0" smtClean="0"/>
          </a:p>
          <a:p>
            <a:pPr lvl="1"/>
            <a:r>
              <a:rPr lang="en-US" b="1" dirty="0" smtClean="0"/>
              <a:t>close </a:t>
            </a:r>
            <a:r>
              <a:rPr lang="en-US" b="1" dirty="0" smtClean="0"/>
              <a:t>analysis of the text</a:t>
            </a:r>
          </a:p>
          <a:p>
            <a:pPr lvl="1"/>
            <a:r>
              <a:rPr lang="en-US" b="1" dirty="0" smtClean="0"/>
              <a:t>Reference text, </a:t>
            </a:r>
            <a:endParaRPr lang="en-US" b="1" dirty="0" smtClean="0"/>
          </a:p>
          <a:p>
            <a:pPr lvl="1"/>
            <a:r>
              <a:rPr lang="en-US" b="1" dirty="0" smtClean="0"/>
              <a:t>textual </a:t>
            </a:r>
            <a:r>
              <a:rPr lang="en-US" b="1" dirty="0" smtClean="0"/>
              <a:t>evidence</a:t>
            </a:r>
          </a:p>
          <a:p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IVA. Creates </a:t>
            </a:r>
            <a:r>
              <a:rPr lang="en-US" dirty="0" smtClean="0"/>
              <a:t>a classroom </a:t>
            </a:r>
            <a:r>
              <a:rPr lang="en-US" dirty="0" smtClean="0"/>
              <a:t>culture </a:t>
            </a:r>
            <a:r>
              <a:rPr lang="en-US" dirty="0" smtClean="0"/>
              <a:t>that empowers </a:t>
            </a:r>
            <a:r>
              <a:rPr lang="en-US" dirty="0" smtClean="0"/>
              <a:t>students </a:t>
            </a:r>
            <a:r>
              <a:rPr lang="en-US" dirty="0" smtClean="0"/>
              <a:t>to collaborate.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Reviews and uses </a:t>
            </a:r>
            <a:r>
              <a:rPr lang="en-US" dirty="0" smtClean="0"/>
              <a:t>alternative </a:t>
            </a:r>
            <a:r>
              <a:rPr lang="en-US" dirty="0" smtClean="0"/>
              <a:t>resources or </a:t>
            </a:r>
            <a:r>
              <a:rPr lang="en-US" dirty="0" smtClean="0"/>
              <a:t>adapts </a:t>
            </a:r>
            <a:r>
              <a:rPr lang="en-US" dirty="0" smtClean="0"/>
              <a:t>existing </a:t>
            </a:r>
            <a:r>
              <a:rPr lang="en-US" dirty="0" smtClean="0"/>
              <a:t>resources </a:t>
            </a:r>
            <a:r>
              <a:rPr lang="en-US" dirty="0" smtClean="0"/>
              <a:t>to take </a:t>
            </a:r>
            <a:r>
              <a:rPr lang="en-US" dirty="0" smtClean="0"/>
              <a:t>advantage </a:t>
            </a:r>
            <a:r>
              <a:rPr lang="en-US" dirty="0" smtClean="0"/>
              <a:t>of student </a:t>
            </a:r>
            <a:r>
              <a:rPr lang="en-US" dirty="0" smtClean="0"/>
              <a:t>strengths </a:t>
            </a:r>
            <a:r>
              <a:rPr lang="en-US" dirty="0" smtClean="0"/>
              <a:t>or address </a:t>
            </a:r>
            <a:r>
              <a:rPr lang="en-US" dirty="0" smtClean="0"/>
              <a:t>weaknesses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The Classroom Library</a:t>
            </a:r>
          </a:p>
          <a:p>
            <a:r>
              <a:rPr lang="en-US" b="1" dirty="0" smtClean="0"/>
              <a:t>The HEART of the Core</a:t>
            </a:r>
          </a:p>
          <a:p>
            <a:r>
              <a:rPr lang="en-US" b="1" dirty="0" smtClean="0"/>
              <a:t>Do not group by levels</a:t>
            </a:r>
          </a:p>
          <a:p>
            <a:r>
              <a:rPr lang="en-US" b="1" dirty="0" smtClean="0"/>
              <a:t>Each baskets says INFORMATION and Literature</a:t>
            </a:r>
          </a:p>
          <a:p>
            <a:r>
              <a:rPr lang="en-US" b="1" dirty="0" smtClean="0"/>
              <a:t>Subject, genre, author</a:t>
            </a:r>
          </a:p>
          <a:p>
            <a:r>
              <a:rPr lang="en-US" b="1" dirty="0" smtClean="0"/>
              <a:t>Common Core is all about kids making choices about reading</a:t>
            </a:r>
          </a:p>
          <a:p>
            <a:r>
              <a:rPr lang="en-US" b="1" dirty="0" smtClean="0"/>
              <a:t>Self directed!</a:t>
            </a:r>
          </a:p>
          <a:p>
            <a:r>
              <a:rPr lang="en-US" b="1" dirty="0" smtClean="0"/>
              <a:t> Blue stickers with numbers so that kids can </a:t>
            </a:r>
            <a:r>
              <a:rPr lang="en-US" b="1" dirty="0" err="1" smtClean="0"/>
              <a:t>reshelve</a:t>
            </a:r>
            <a:r>
              <a:rPr lang="en-US" b="1" dirty="0" smtClean="0"/>
              <a:t> books</a:t>
            </a:r>
          </a:p>
          <a:p>
            <a:r>
              <a:rPr lang="en-US" b="1" dirty="0" smtClean="0"/>
              <a:t>Classroom library check out system, teacher can pull cards out and see what kids are reading</a:t>
            </a:r>
          </a:p>
          <a:p>
            <a:r>
              <a:rPr lang="en-US" b="1" dirty="0" smtClean="0"/>
              <a:t>Kids should have multiple books in their desks</a:t>
            </a:r>
          </a:p>
          <a:p>
            <a:r>
              <a:rPr lang="en-US" b="1" dirty="0" smtClean="0"/>
              <a:t>Compare and contrast two books</a:t>
            </a:r>
          </a:p>
          <a:p>
            <a:r>
              <a:rPr lang="en-US" b="1" dirty="0" smtClean="0"/>
              <a:t>Always be ready to read</a:t>
            </a:r>
          </a:p>
          <a:p>
            <a:r>
              <a:rPr lang="en-US" b="1" dirty="0" smtClean="0"/>
              <a:t>Kids are never DONE, never sitting idle</a:t>
            </a:r>
            <a:r>
              <a:rPr lang="en-US" b="1" dirty="0" smtClean="0"/>
              <a:t>!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Element </a:t>
            </a:r>
            <a:r>
              <a:rPr lang="en-US" sz="2000" dirty="0" err="1" smtClean="0"/>
              <a:t>IVe</a:t>
            </a:r>
            <a:r>
              <a:rPr lang="en-US" sz="2000" dirty="0" smtClean="0"/>
              <a:t>. Teachers </a:t>
            </a:r>
            <a:r>
              <a:rPr lang="en-US" sz="2000" dirty="0" smtClean="0"/>
              <a:t>help students develop </a:t>
            </a:r>
            <a:r>
              <a:rPr lang="en-US" sz="2000" dirty="0" smtClean="0"/>
              <a:t>critical-thinking and problem-solving skills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Teaches students the </a:t>
            </a:r>
            <a:r>
              <a:rPr lang="en-US" dirty="0" smtClean="0"/>
              <a:t>processes needed to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 think creatively and </a:t>
            </a:r>
          </a:p>
          <a:p>
            <a:pPr>
              <a:buNone/>
            </a:pPr>
            <a:r>
              <a:rPr lang="en-US" dirty="0" smtClean="0"/>
              <a:t>critically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 develop and test</a:t>
            </a:r>
          </a:p>
          <a:p>
            <a:pPr>
              <a:buNone/>
            </a:pPr>
            <a:r>
              <a:rPr lang="en-US" dirty="0" smtClean="0"/>
              <a:t>innovative ideas,</a:t>
            </a:r>
          </a:p>
          <a:p>
            <a:pPr>
              <a:buNone/>
            </a:pPr>
            <a:r>
              <a:rPr lang="en-US" dirty="0" smtClean="0"/>
              <a:t> synthesize knowledge,</a:t>
            </a:r>
          </a:p>
          <a:p>
            <a:pPr>
              <a:buNone/>
            </a:pPr>
            <a:r>
              <a:rPr lang="en-US" dirty="0" smtClean="0"/>
              <a:t> draw conclusions,</a:t>
            </a:r>
          </a:p>
          <a:p>
            <a:pPr>
              <a:buNone/>
            </a:pPr>
            <a:r>
              <a:rPr lang="en-US" dirty="0" smtClean="0"/>
              <a:t> exercise and</a:t>
            </a:r>
          </a:p>
          <a:p>
            <a:pPr>
              <a:buNone/>
            </a:pPr>
            <a:r>
              <a:rPr lang="en-US" dirty="0" smtClean="0"/>
              <a:t>communicate sound </a:t>
            </a:r>
          </a:p>
          <a:p>
            <a:pPr>
              <a:buNone/>
            </a:pPr>
            <a:r>
              <a:rPr lang="en-US" dirty="0" smtClean="0"/>
              <a:t>reasoning,</a:t>
            </a:r>
          </a:p>
          <a:p>
            <a:pPr>
              <a:buNone/>
            </a:pPr>
            <a:r>
              <a:rPr lang="en-US" dirty="0" smtClean="0"/>
              <a:t> understand connections,</a:t>
            </a:r>
          </a:p>
          <a:p>
            <a:pPr>
              <a:buNone/>
            </a:pPr>
            <a:r>
              <a:rPr lang="en-US" dirty="0" smtClean="0"/>
              <a:t> make complex choices, </a:t>
            </a:r>
          </a:p>
          <a:p>
            <a:pPr>
              <a:buNone/>
            </a:pPr>
            <a:r>
              <a:rPr lang="en-US" dirty="0" smtClean="0"/>
              <a:t>and</a:t>
            </a:r>
          </a:p>
          <a:p>
            <a:pPr>
              <a:buNone/>
            </a:pPr>
            <a:r>
              <a:rPr lang="en-US" dirty="0" smtClean="0"/>
              <a:t> frame, analyze and </a:t>
            </a:r>
          </a:p>
          <a:p>
            <a:pPr>
              <a:buNone/>
            </a:pPr>
            <a:r>
              <a:rPr lang="en-US" dirty="0" smtClean="0"/>
              <a:t>solve problems.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Never give a child something to which they could Google the answer.</a:t>
            </a:r>
          </a:p>
          <a:p>
            <a:r>
              <a:rPr lang="en-US" b="1" dirty="0" smtClean="0"/>
              <a:t> Students learn by doing, making, writing, designing, discussing, creating, solving</a:t>
            </a:r>
          </a:p>
          <a:p>
            <a:r>
              <a:rPr lang="en-US" b="1" dirty="0" smtClean="0"/>
              <a:t>Creating is now highest on </a:t>
            </a:r>
            <a:r>
              <a:rPr lang="en-US" b="1" dirty="0" err="1" smtClean="0"/>
              <a:t>Bloomss</a:t>
            </a:r>
            <a:r>
              <a:rPr lang="en-US" b="1" dirty="0" smtClean="0"/>
              <a:t> </a:t>
            </a:r>
            <a:r>
              <a:rPr lang="en-US" b="1" dirty="0" smtClean="0"/>
              <a:t>taxonomy</a:t>
            </a:r>
          </a:p>
          <a:p>
            <a:r>
              <a:rPr lang="en-US" b="1" dirty="0" smtClean="0"/>
              <a:t>No more down time and shut up sheets</a:t>
            </a:r>
          </a:p>
          <a:p>
            <a:r>
              <a:rPr lang="en-US" b="1" dirty="0" smtClean="0"/>
              <a:t>Thinking, reading, and discussing 90% of the time</a:t>
            </a:r>
          </a:p>
          <a:p>
            <a:r>
              <a:rPr lang="en-US" b="1" dirty="0" smtClean="0"/>
              <a:t>Reading is thinking!</a:t>
            </a:r>
          </a:p>
          <a:p>
            <a:r>
              <a:rPr lang="en-US" b="1" dirty="0" smtClean="0"/>
              <a:t>Always </a:t>
            </a:r>
            <a:r>
              <a:rPr lang="en-US" b="1" dirty="0" smtClean="0"/>
              <a:t>know your students know WHY you are doing </a:t>
            </a:r>
            <a:r>
              <a:rPr lang="en-US" b="1" dirty="0" smtClean="0"/>
              <a:t>something</a:t>
            </a:r>
          </a:p>
          <a:p>
            <a:r>
              <a:rPr lang="en-US" b="1" dirty="0" smtClean="0"/>
              <a:t>PAIDEIA seminars are a part of your CLASSROOM CULTURE!!!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731</Words>
  <Application>Microsoft Office PowerPoint</Application>
  <PresentationFormat>On-screen Show (4:3)</PresentationFormat>
  <Paragraphs>128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How to earn “accomplished ratings” on the ncees</vt:lpstr>
      <vt:lpstr>The accomplished rating means…</vt:lpstr>
      <vt:lpstr>Element Ia. Teachers lead in their classrooms. </vt:lpstr>
      <vt:lpstr>Element Ia. Teachers lead in their classrooms. </vt:lpstr>
      <vt:lpstr>Element Ia. Teachers lead in their classrooms. </vt:lpstr>
      <vt:lpstr>Element IVA. Creates a classroom culture that empowers students to collaborate.</vt:lpstr>
      <vt:lpstr>Element IVA. Creates a classroom culture that empowers students to collaborate.</vt:lpstr>
      <vt:lpstr>Element IVA. Creates a classroom culture that empowers students to collaborate.</vt:lpstr>
      <vt:lpstr>Element IVe. Teachers help students develop critical-thinking and problem-solving skills. </vt:lpstr>
      <vt:lpstr>Element IVf. Teachers help students work in teams and develop leadership qualities. </vt:lpstr>
      <vt:lpstr>Kathy bumgardner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earn “accomplished ratings” on the ncees</dc:title>
  <dc:creator>BCSUSER</dc:creator>
  <cp:lastModifiedBy>BCSUSER</cp:lastModifiedBy>
  <cp:revision>7</cp:revision>
  <dcterms:created xsi:type="dcterms:W3CDTF">2013-08-21T01:30:27Z</dcterms:created>
  <dcterms:modified xsi:type="dcterms:W3CDTF">2013-08-21T02:27:28Z</dcterms:modified>
</cp:coreProperties>
</file>